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9oWvZyXxLwkrzdo/6S5q2eR4S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3EB0C8-6AE4-4858-815D-498D91CD41A5}">
  <a:tblStyle styleId="{FB3EB0C8-6AE4-4858-815D-498D91CD41A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0E7"/>
          </a:solidFill>
        </a:fill>
      </a:tcStyle>
    </a:wholeTbl>
    <a:band1H>
      <a:tcTxStyle/>
      <a:tcStyle>
        <a:tcBdr/>
        <a:fill>
          <a:solidFill>
            <a:srgbClr val="F9D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9D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958547-0FF7-4A89-9D58-511D0940082C}" styleName="Table_1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0E7"/>
          </a:solidFill>
        </a:fill>
      </a:tcStyle>
    </a:wholeTbl>
    <a:band1H>
      <a:tcTxStyle b="off" i="off"/>
      <a:tcStyle>
        <a:tcBdr/>
        <a:fill>
          <a:solidFill>
            <a:srgbClr val="F9DF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9DF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27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4326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3777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1236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18451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5735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054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7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6908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88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9620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4788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40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46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26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5073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0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323528" y="2204864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zh-TW" sz="4000" b="1" dirty="0">
                <a:solidFill>
                  <a:schemeClr val="accent5">
                    <a:lumMod val="50000"/>
                  </a:schemeClr>
                </a:solidFill>
              </a:rPr>
              <a:t>長者人權門診</a:t>
            </a:r>
            <a:r>
              <a:rPr lang="zh-TW" sz="4000" b="1" dirty="0"/>
              <a:t>跨域學分學程</a:t>
            </a:r>
            <a:endParaRPr sz="4000" b="1" dirty="0"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467544" y="306896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zh-TW" sz="3200" dirty="0"/>
              <a:t>課程介紹</a:t>
            </a:r>
            <a:endParaRPr sz="3200"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475994" y="432256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zh-TW" sz="2400" b="0" i="0" u="none" strike="noStrike" cap="none">
                <a:solidFill>
                  <a:srgbClr val="44332A"/>
                </a:solidFill>
                <a:latin typeface="Arial"/>
                <a:ea typeface="Arial"/>
                <a:cs typeface="Arial"/>
                <a:sym typeface="Arial"/>
              </a:rPr>
              <a:t>施慧玲教授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9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87410" y="1571348"/>
            <a:ext cx="3959440" cy="504251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zh-TW" dirty="0"/>
              <a:t>學分學程取得方式及程序</a:t>
            </a:r>
            <a:endParaRPr dirty="0"/>
          </a:p>
        </p:txBody>
      </p:sp>
      <p:sp>
        <p:nvSpPr>
          <p:cNvPr id="174" name="Google Shape;174;p9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60"/>
              <a:buChar char="?"/>
            </a:pPr>
            <a:r>
              <a:rPr lang="zh-TW"/>
              <a:t>於畢業前修畢學程規定之學分及課程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zh-TW"/>
              <a:t>向法學院申請核發學程學分證明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zh-TW"/>
              <a:t>經法學院及教務處審核無誤後，由教務處發給「學分學程證明書」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zh-TW"/>
              <a:t>課程介紹</a:t>
            </a: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idx="1"/>
          </p:nvPr>
        </p:nvSpPr>
        <p:spPr>
          <a:xfrm>
            <a:off x="683568" y="1988840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451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zh-TW" sz="2400" dirty="0"/>
              <a:t>課程目標：一同打造出友善高齡的城市</a:t>
            </a:r>
            <a:endParaRPr sz="2400" dirty="0"/>
          </a:p>
        </p:txBody>
      </p:sp>
      <p:grpSp>
        <p:nvGrpSpPr>
          <p:cNvPr id="100" name="Google Shape;100;p2"/>
          <p:cNvGrpSpPr/>
          <p:nvPr/>
        </p:nvGrpSpPr>
        <p:grpSpPr>
          <a:xfrm>
            <a:off x="543757" y="2463260"/>
            <a:ext cx="8272509" cy="1957014"/>
            <a:chOff x="4205" y="1626548"/>
            <a:chExt cx="8272509" cy="1957014"/>
          </a:xfrm>
        </p:grpSpPr>
        <p:sp>
          <p:nvSpPr>
            <p:cNvPr id="101" name="Google Shape;101;p2"/>
            <p:cNvSpPr/>
            <p:nvPr/>
          </p:nvSpPr>
          <p:spPr>
            <a:xfrm>
              <a:off x="4205" y="1626548"/>
              <a:ext cx="1957014" cy="1957014"/>
            </a:xfrm>
            <a:prstGeom prst="ellipse">
              <a:avLst/>
            </a:prstGeom>
            <a:solidFill>
              <a:srgbClr val="EFA22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290803" y="1913146"/>
              <a:ext cx="1383818" cy="1383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配合教室中的問題導向學習 (PBL) 與 小組討論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092549" y="2136019"/>
              <a:ext cx="938072" cy="938072"/>
            </a:xfrm>
            <a:prstGeom prst="mathPlus">
              <a:avLst>
                <a:gd name="adj1" fmla="val 23520"/>
              </a:avLst>
            </a:prstGeom>
            <a:solidFill>
              <a:srgbClr val="F4C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2216890" y="2494738"/>
              <a:ext cx="689390" cy="220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1952" y="1626548"/>
              <a:ext cx="1957014" cy="1957014"/>
            </a:xfrm>
            <a:prstGeom prst="ellipse">
              <a:avLst/>
            </a:prstGeom>
            <a:solidFill>
              <a:srgbClr val="EFA22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3448550" y="1913146"/>
              <a:ext cx="1383818" cy="1383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zh-TW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練習規劃務實的創業模式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250297" y="2136019"/>
              <a:ext cx="938072" cy="938072"/>
            </a:xfrm>
            <a:prstGeom prst="mathEqual">
              <a:avLst>
                <a:gd name="adj1" fmla="val 23520"/>
                <a:gd name="adj2" fmla="val 11760"/>
              </a:avLst>
            </a:prstGeom>
            <a:solidFill>
              <a:srgbClr val="F4C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5374638" y="2329262"/>
              <a:ext cx="689390" cy="551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endPara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319700" y="1626548"/>
              <a:ext cx="1957014" cy="1957014"/>
            </a:xfrm>
            <a:prstGeom prst="ellipse">
              <a:avLst/>
            </a:prstGeom>
            <a:solidFill>
              <a:srgbClr val="EFA22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6606298" y="1913146"/>
              <a:ext cx="1383818" cy="1383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zh-TW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長者人權門診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zh-TW"/>
              <a:t>跨領域課程簡介</a:t>
            </a:r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>
            <a:off x="1475655" y="1898064"/>
            <a:ext cx="5787620" cy="3823118"/>
            <a:chOff x="72007" y="125248"/>
            <a:chExt cx="5787620" cy="3823118"/>
          </a:xfrm>
        </p:grpSpPr>
        <p:sp>
          <p:nvSpPr>
            <p:cNvPr id="117" name="Google Shape;117;p3"/>
            <p:cNvSpPr/>
            <p:nvPr/>
          </p:nvSpPr>
          <p:spPr>
            <a:xfrm>
              <a:off x="238632" y="266803"/>
              <a:ext cx="5618734" cy="104655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10000" cap="flat" cmpd="sng">
              <a:solidFill>
                <a:srgbClr val="EFA2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238632" y="266803"/>
              <a:ext cx="5618734" cy="10465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88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zh-TW" sz="15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相關法律、傳播、成人教育、政治、心理、勞工、資管、企管、外文、語言、資工等專業課程</a:t>
              </a:r>
              <a:endParaRPr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2014" y="125248"/>
              <a:ext cx="732591" cy="1098887"/>
            </a:xfrm>
            <a:prstGeom prst="rect">
              <a:avLst/>
            </a:prstGeom>
            <a:solidFill>
              <a:srgbClr val="F8D7B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36372" y="1584305"/>
              <a:ext cx="5623255" cy="104655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10000" cap="flat" cmpd="sng">
              <a:solidFill>
                <a:srgbClr val="EFA2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236372" y="1584305"/>
              <a:ext cx="5623255" cy="10465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88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zh-TW" sz="15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與長期從事老人社區服務的盧弘毅、劉黃麗娟、李藹慈等教授合作，定期參與其社區服務活動</a:t>
              </a:r>
              <a:endParaRPr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72007" y="1440157"/>
              <a:ext cx="732591" cy="1098887"/>
            </a:xfrm>
            <a:prstGeom prst="rect">
              <a:avLst/>
            </a:prstGeom>
            <a:solidFill>
              <a:srgbClr val="F8D7B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36372" y="2901807"/>
              <a:ext cx="5623255" cy="104655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10000" cap="flat" cmpd="sng">
              <a:solidFill>
                <a:srgbClr val="EFA2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236372" y="2901807"/>
              <a:ext cx="5623255" cy="10465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88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zh-TW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邀請不可無料劇場團長、莎士比亞青年劇作家鍾欣怡指導學生與長者之聆聽、講述及溝通技巧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007" y="2718308"/>
              <a:ext cx="732591" cy="1098887"/>
            </a:xfrm>
            <a:prstGeom prst="rect">
              <a:avLst/>
            </a:prstGeom>
            <a:solidFill>
              <a:srgbClr val="F8D7B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zh-TW" sz="3200" dirty="0"/>
              <a:t>學程必修科目學分、選修學分及應修學分</a:t>
            </a:r>
            <a:endParaRPr sz="3200" dirty="0"/>
          </a:p>
        </p:txBody>
      </p:sp>
      <p:sp>
        <p:nvSpPr>
          <p:cNvPr id="131" name="Google Shape;131;p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zh-TW" dirty="0"/>
              <a:t>相對必修6學分</a:t>
            </a:r>
            <a:endParaRPr dirty="0"/>
          </a:p>
          <a:p>
            <a:pPr marL="342900" lvl="0" indent="-34290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zh-TW" dirty="0"/>
              <a:t>選修課程10學分</a:t>
            </a:r>
            <a:endParaRPr dirty="0"/>
          </a:p>
          <a:p>
            <a:pPr marL="342900" lvl="0" indent="-34290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zh-TW" dirty="0"/>
              <a:t>應修滿16學分，其中至少應有9學分屬跨院或系所課程。</a:t>
            </a:r>
            <a:endParaRPr dirty="0"/>
          </a:p>
          <a:p>
            <a:pPr marL="342900" lvl="0" indent="-2006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315817" y="324998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zh-TW"/>
              <a:t>開課規劃</a:t>
            </a:r>
            <a:endParaRPr/>
          </a:p>
        </p:txBody>
      </p:sp>
      <p:graphicFrame>
        <p:nvGraphicFramePr>
          <p:cNvPr id="137" name="Google Shape;137;p5"/>
          <p:cNvGraphicFramePr/>
          <p:nvPr>
            <p:extLst>
              <p:ext uri="{D42A27DB-BD31-4B8C-83A1-F6EECF244321}">
                <p14:modId xmlns:p14="http://schemas.microsoft.com/office/powerpoint/2010/main" val="432229189"/>
              </p:ext>
            </p:extLst>
          </p:nvPr>
        </p:nvGraphicFramePr>
        <p:xfrm>
          <a:off x="505154" y="1246209"/>
          <a:ext cx="8308125" cy="506581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0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519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solidFill>
                            <a:srgbClr val="002060"/>
                          </a:solidFill>
                          <a:sym typeface="Microsoft JhengHei"/>
                        </a:rPr>
                        <a:t>(一)相對必修課程</a:t>
                      </a:r>
                      <a:r>
                        <a:rPr lang="zh-TW" altLang="en-US" sz="1800" u="none" strike="noStrike" cap="none" dirty="0">
                          <a:solidFill>
                            <a:srgbClr val="002060"/>
                          </a:solidFill>
                          <a:sym typeface="Microsoft JhengHei"/>
                        </a:rPr>
                        <a:t>：</a:t>
                      </a:r>
                      <a:r>
                        <a:rPr lang="zh-TW" sz="1800" u="none" strike="noStrike" cap="none" dirty="0">
                          <a:solidFill>
                            <a:srgbClr val="002060"/>
                          </a:solidFill>
                          <a:sym typeface="Microsoft JhengHei"/>
                        </a:rPr>
                        <a:t>6學分</a:t>
                      </a:r>
                      <a:endParaRPr sz="1800" u="none" strike="noStrike" cap="none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6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授課師資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ym typeface="Microsoft JhengHei"/>
                        </a:rPr>
                        <a:t>課程名稱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ym typeface="Microsoft JhengHei"/>
                        </a:rPr>
                        <a:t>所屬核心領域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ym typeface="Microsoft JhengHei"/>
                        </a:rPr>
                        <a:t>開課單位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ym typeface="Microsoft JhengHei"/>
                        </a:rPr>
                        <a:t>學分數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3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施慧玲</a:t>
                      </a:r>
                      <a:endParaRPr sz="1800" b="1" u="none" strike="noStrike" cap="none" dirty="0"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劉建宏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長者人權門診</a:t>
                      </a:r>
                      <a:r>
                        <a:rPr lang="zh-TW" altLang="en-US" sz="1800" b="1" u="none" strike="noStrike" cap="none" dirty="0">
                          <a:sym typeface="Microsoft JhengHei"/>
                        </a:rPr>
                        <a:t>（一）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ym typeface="Microsoft JhengHei"/>
                        </a:rPr>
                        <a:t>高齡社會及人權  </a:t>
                      </a:r>
                      <a:endParaRPr sz="1800" b="1" u="none" strike="noStrike" cap="none"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ym typeface="Microsoft JhengHei"/>
                        </a:rPr>
                        <a:t>專業實習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ym typeface="Microsoft JhengHei"/>
                        </a:rPr>
                        <a:t>法律學系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ym typeface="Microsoft JhengHei"/>
                        </a:rPr>
                        <a:t>2學分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2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楊志和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高齡社會的衝擊</a:t>
                      </a:r>
                      <a:endParaRPr sz="1800" b="1" u="none" strike="noStrike" cap="none" dirty="0"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與因應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高齡社會實務    </a:t>
                      </a:r>
                      <a:endParaRPr sz="1800" b="1" u="none" strike="noStrike" cap="none" dirty="0"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專業實習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ym typeface="Microsoft JhengHei"/>
                        </a:rPr>
                        <a:t>通識中心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ym typeface="Microsoft JhengHei"/>
                        </a:rPr>
                        <a:t>2學分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78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許秋田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dirty="0">
                          <a:sym typeface="Microsoft JhengHei"/>
                        </a:rPr>
                        <a:t>長期照顧者正念減壓教育</a:t>
                      </a:r>
                      <a:endParaRPr sz="1800" b="1" dirty="0"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dirty="0">
                          <a:sym typeface="Microsoft JhengHei"/>
                        </a:rPr>
                        <a:t>（原：</a:t>
                      </a:r>
                      <a:r>
                        <a:rPr lang="zh-TW" sz="1800" b="1" u="none" strike="noStrike" cap="none" dirty="0">
                          <a:sym typeface="Microsoft JhengHei"/>
                        </a:rPr>
                        <a:t>照顧者多元教育</a:t>
                      </a:r>
                      <a:endParaRPr sz="1800" b="1" u="none" strike="noStrike" cap="none" dirty="0"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介入方案</a:t>
                      </a:r>
                      <a:r>
                        <a:rPr lang="zh-TW" sz="1800" b="1" dirty="0">
                          <a:sym typeface="Microsoft JhengHei"/>
                        </a:rPr>
                        <a:t>）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高齡社會實務    </a:t>
                      </a:r>
                      <a:endParaRPr sz="1800" b="1" u="none" strike="noStrike" cap="none" dirty="0"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專業實習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成人教育學系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ym typeface="Microsoft JhengHei"/>
                        </a:rPr>
                        <a:t>3學分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9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林麗惠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ym typeface="Microsoft JhengHei"/>
                        </a:rPr>
                        <a:t>高齡社會與活躍老化研究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ym typeface="Microsoft JhengHei"/>
                        </a:rPr>
                        <a:t>高齡教育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成人教育學系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ym typeface="Microsoft JhengHei"/>
                        </a:rPr>
                        <a:t>3學分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6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李藹慈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ym typeface="Microsoft JhengHei"/>
                        </a:rPr>
                        <a:t>成人教育方案規劃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ym typeface="Microsoft JhengHei"/>
                        </a:rPr>
                        <a:t>高齡教育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成人教育學系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ym typeface="Microsoft JhengHei"/>
                        </a:rPr>
                        <a:t>3學分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4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羅俊瑋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長者人權案例研習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ym typeface="Microsoft JhengHei"/>
                        </a:rPr>
                        <a:t>高齡社會及人權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法律學系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ym typeface="Microsoft JhengHei"/>
                        </a:rPr>
                        <a:t>2學分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151488" y="89096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zh-TW"/>
              <a:t>開課規劃</a:t>
            </a:r>
            <a:endParaRPr/>
          </a:p>
        </p:txBody>
      </p:sp>
      <p:graphicFrame>
        <p:nvGraphicFramePr>
          <p:cNvPr id="143" name="Google Shape;143;p22"/>
          <p:cNvGraphicFramePr/>
          <p:nvPr>
            <p:extLst>
              <p:ext uri="{D42A27DB-BD31-4B8C-83A1-F6EECF244321}">
                <p14:modId xmlns:p14="http://schemas.microsoft.com/office/powerpoint/2010/main" val="3838310332"/>
              </p:ext>
            </p:extLst>
          </p:nvPr>
        </p:nvGraphicFramePr>
        <p:xfrm>
          <a:off x="304800" y="789040"/>
          <a:ext cx="8380175" cy="598887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275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 dirty="0">
                          <a:solidFill>
                            <a:srgbClr val="002060"/>
                          </a:solidFill>
                          <a:sym typeface="Microsoft JhengHei"/>
                        </a:rPr>
                        <a:t>(二)選修專業課程：至少修習10學分</a:t>
                      </a:r>
                      <a:endParaRPr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授課師資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課程名稱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所屬核心領域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開課單位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學分數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郝鳳鳴</a:t>
                      </a:r>
                      <a:endParaRPr sz="1600" b="1" u="none" strike="noStrike" cap="none" dirty="0"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王韻茹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社會法總論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高齡社會及人權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法律學系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2學分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施慧玲</a:t>
                      </a:r>
                      <a:endParaRPr sz="1600" b="1" u="none" strike="noStrike" cap="none" dirty="0"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高文琦</a:t>
                      </a:r>
                      <a:endParaRPr sz="1600" b="1" u="none" strike="noStrike" cap="none" dirty="0"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梁弘孟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法律社會學導論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高齡社會及人權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法律學系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2學分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謝國欣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人權與法律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高齡社會及人權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通識中心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2學分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王正嘉	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法律服務 (一)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專業實習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法律學系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2學分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王正嘉	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法律服務 (二)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專業實習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法律學系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2學分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盧鴻毅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健康傳播與行銷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高齡社會實務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傳播學系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3學分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高文彬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成人教育行銷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高齡教育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成人教育學系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3學分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吳明儒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社區工作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高齡社會實務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社會福利學系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3學分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崔曉倩</a:t>
                      </a:r>
                      <a:endParaRPr sz="1600" b="1" u="none" strike="noStrike" cap="none"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李妙純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百歲人生趨勢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高齡社會實務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通識中心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2學分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羅俊瑋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保險法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高齡社會及人權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法律學系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2學分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陳毓璟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社會老年學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高齡教育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 dirty="0">
                          <a:sym typeface="Microsoft JhengHei"/>
                        </a:rPr>
                        <a:t>成人教育學系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ym typeface="Microsoft JhengHei"/>
                        </a:rPr>
                        <a:t>3學分</a:t>
                      </a:r>
                      <a:endParaRPr sz="16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sym typeface="Microsoft JhengHei"/>
                        </a:rPr>
                        <a:t>李雅慧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sym typeface="Microsoft JhengHei"/>
                        </a:rPr>
                        <a:t>樂齡生涯規劃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b="1" u="none" strike="noStrike" cap="none" dirty="0">
                          <a:sym typeface="Microsoft JhengHei"/>
                        </a:rPr>
                        <a:t>高齡社會實務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sym typeface="Microsoft JhengHei"/>
                        </a:rPr>
                        <a:t>成人教育學系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dirty="0">
                          <a:sym typeface="Microsoft JhengHei"/>
                        </a:rPr>
                        <a:t>3學分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b="1" u="none" strike="noStrike" cap="none" dirty="0">
                          <a:sym typeface="Microsoft JhengHei"/>
                        </a:rPr>
                        <a:t>施慧玲</a:t>
                      </a:r>
                      <a:endParaRPr lang="en-US" altLang="zh-TW" sz="1600" b="1" u="none" strike="noStrike" cap="none" dirty="0"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b="1" u="none" strike="noStrike" cap="none" dirty="0">
                          <a:sym typeface="Microsoft JhengHei"/>
                        </a:rPr>
                        <a:t>劉建宏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b="1" u="none" strike="noStrike" cap="none" dirty="0">
                          <a:sym typeface="Microsoft JhengHei"/>
                        </a:rPr>
                        <a:t>長者人權門診（二）、（三）、（四）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b="1" u="none" strike="noStrike" cap="none" dirty="0">
                          <a:sym typeface="Microsoft JhengHei"/>
                        </a:rPr>
                        <a:t>高齡社會及人權</a:t>
                      </a:r>
                      <a:endParaRPr lang="en-US" altLang="zh-TW" sz="1600" b="1" u="none" strike="noStrike" cap="none" dirty="0"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b="1" u="none" strike="noStrike" cap="none" dirty="0">
                          <a:sym typeface="Microsoft JhengHei"/>
                        </a:rPr>
                        <a:t>專業實習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b="1" u="none" strike="noStrike" cap="none" dirty="0">
                          <a:sym typeface="Microsoft JhengHei"/>
                        </a:rPr>
                        <a:t>法律學系</a:t>
                      </a:r>
                      <a:endParaRPr lang="en-US" altLang="zh-TW"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600" b="1" u="none" strike="noStrike" cap="none" dirty="0">
                          <a:sym typeface="Microsoft JhengHei"/>
                        </a:rPr>
                        <a:t>2</a:t>
                      </a:r>
                      <a:r>
                        <a:rPr lang="zh-TW" altLang="en-US" sz="1600" b="1" u="none" strike="noStrike" cap="none" dirty="0">
                          <a:sym typeface="Microsoft JhengHei"/>
                        </a:rPr>
                        <a:t>學分</a:t>
                      </a:r>
                      <a:endParaRPr sz="16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955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143904B-6698-449D-A9B2-DCB388274E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65469" y="331788"/>
            <a:ext cx="4509900" cy="6377820"/>
          </a:xfrm>
        </p:spPr>
      </p:pic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zh-TW"/>
              <a:t>申請方式及申請表</a:t>
            </a:r>
            <a:endParaRPr/>
          </a:p>
        </p:txBody>
      </p:sp>
      <p:sp>
        <p:nvSpPr>
          <p:cNvPr id="149" name="Google Shape;149;p6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60"/>
              <a:buChar char="?"/>
            </a:pPr>
            <a:r>
              <a:rPr lang="zh-TW" dirty="0"/>
              <a:t>填寫「跨領域學分學程申請書」</a:t>
            </a:r>
            <a:endParaRPr dirty="0"/>
          </a:p>
          <a:p>
            <a:pPr marL="342900" lvl="0" indent="-342900" algn="l" rtl="0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zh-TW" dirty="0"/>
              <a:t>繳交</a:t>
            </a:r>
            <a:r>
              <a:rPr lang="zh-TW" altLang="en-US" dirty="0"/>
              <a:t>至法學院</a:t>
            </a:r>
            <a:r>
              <a:rPr lang="zh-TW" dirty="0"/>
              <a:t>登錄備查</a:t>
            </a:r>
            <a:endParaRPr dirty="0"/>
          </a:p>
          <a:p>
            <a:pPr marL="342900" lvl="0" indent="-342900" algn="l" rtl="0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zh-TW" dirty="0"/>
              <a:t>無須附歷年成績單</a:t>
            </a:r>
            <a:endParaRPr dirty="0"/>
          </a:p>
          <a:p>
            <a:pPr marL="342900" lvl="0" indent="-21844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endParaRPr dirty="0"/>
          </a:p>
        </p:txBody>
      </p:sp>
      <p:cxnSp>
        <p:nvCxnSpPr>
          <p:cNvPr id="151" name="Google Shape;151;p6"/>
          <p:cNvCxnSpPr>
            <a:cxnSpLocks/>
          </p:cNvCxnSpPr>
          <p:nvPr/>
        </p:nvCxnSpPr>
        <p:spPr>
          <a:xfrm flipV="1">
            <a:off x="3000652" y="3906176"/>
            <a:ext cx="1633492" cy="43500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zh-TW"/>
              <a:t>教務系統學程搜尋方式</a:t>
            </a:r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sz="half" idx="1"/>
          </p:nvPr>
        </p:nvSpPr>
        <p:spPr>
          <a:xfrm>
            <a:off x="304800" y="1600200"/>
            <a:ext cx="8839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60"/>
              <a:buChar char="?"/>
            </a:pPr>
            <a:r>
              <a:rPr lang="zh-TW" dirty="0"/>
              <a:t>至「中正大學教務處」網站</a:t>
            </a:r>
            <a:endParaRPr dirty="0"/>
          </a:p>
          <a:p>
            <a:pPr marL="342900" lvl="0" indent="-342900" algn="l" rtl="0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zh-TW" dirty="0"/>
              <a:t>選取「教務資訊」－「課務」</a:t>
            </a:r>
            <a:endParaRPr dirty="0"/>
          </a:p>
          <a:p>
            <a:pPr marL="342900" lvl="0" indent="-342900" algn="l" rtl="0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zh-TW" dirty="0"/>
              <a:t>於左列課務中選取「跨領域學程」</a:t>
            </a:r>
            <a:endParaRPr dirty="0"/>
          </a:p>
          <a:p>
            <a:pPr marL="342900" lvl="0" indent="-342900" algn="l" rtl="0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zh-TW" dirty="0"/>
              <a:t>即可於第33項取得長者人權門診學分學程之資訊！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zh-TW"/>
              <a:t>教務系統學程搜尋方式</a:t>
            </a:r>
            <a:endParaRPr/>
          </a:p>
        </p:txBody>
      </p:sp>
      <p:pic>
        <p:nvPicPr>
          <p:cNvPr id="163" name="Google Shape;163;p8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08" y="1628800"/>
            <a:ext cx="8962920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3277410" y="2339588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3131840" y="29156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323528" y="4653136"/>
            <a:ext cx="3098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3563888" y="2420888"/>
            <a:ext cx="576064" cy="288032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3491880" y="2985990"/>
            <a:ext cx="1224136" cy="216024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683568" y="4725144"/>
            <a:ext cx="986336" cy="216024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640</Words>
  <Application>Microsoft Macintosh PowerPoint</Application>
  <PresentationFormat>如螢幕大小 (4:3)</PresentationFormat>
  <Paragraphs>163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Microsoft JhengHei</vt:lpstr>
      <vt:lpstr>Noto Sans Symbols</vt:lpstr>
      <vt:lpstr>Arial</vt:lpstr>
      <vt:lpstr>Trebuchet MS</vt:lpstr>
      <vt:lpstr>Wingdings 3</vt:lpstr>
      <vt:lpstr>多面向</vt:lpstr>
      <vt:lpstr>長者人權門診跨域學分學程</vt:lpstr>
      <vt:lpstr>課程介紹</vt:lpstr>
      <vt:lpstr>跨領域課程簡介</vt:lpstr>
      <vt:lpstr>學程必修科目學分、選修學分及應修學分</vt:lpstr>
      <vt:lpstr>開課規劃</vt:lpstr>
      <vt:lpstr>開課規劃</vt:lpstr>
      <vt:lpstr>申請方式及申請表</vt:lpstr>
      <vt:lpstr>教務系統學程搜尋方式</vt:lpstr>
      <vt:lpstr>教務系統學程搜尋方式</vt:lpstr>
      <vt:lpstr>學分學程取得方式及程序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長者人權門診跨域學分學程</dc:title>
  <dc:creator>admin</dc:creator>
  <cp:lastModifiedBy>怡君 林</cp:lastModifiedBy>
  <cp:revision>2</cp:revision>
  <dcterms:created xsi:type="dcterms:W3CDTF">2020-12-03T05:30:36Z</dcterms:created>
  <dcterms:modified xsi:type="dcterms:W3CDTF">2022-07-19T08:08:35Z</dcterms:modified>
</cp:coreProperties>
</file>